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4" r:id="rId3"/>
    <p:sldId id="257" r:id="rId4"/>
    <p:sldId id="266" r:id="rId5"/>
    <p:sldId id="265" r:id="rId6"/>
    <p:sldId id="258" r:id="rId7"/>
    <p:sldId id="259" r:id="rId8"/>
    <p:sldId id="260" r:id="rId9"/>
    <p:sldId id="261" r:id="rId10"/>
    <p:sldId id="262" r:id="rId11"/>
    <p:sldId id="263" r:id="rId12"/>
    <p:sldId id="267" r:id="rId13"/>
  </p:sldIdLst>
  <p:sldSz cx="14630400" cy="8229600"/>
  <p:notesSz cx="8229600" cy="14630400"/>
  <p:embeddedFontLst>
    <p:embeddedFont>
      <p:font typeface="Fraunces Extra Bold" panose="020B0604020202020204" charset="0"/>
      <p:regular r:id="rId15"/>
    </p:embeddedFont>
    <p:embeddedFont>
      <p:font typeface="Nobile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7EE441-F501-FAF4-BF16-0CD22DE03CE3}" v="93" dt="2025-01-26T11:57:53.043"/>
    <p1510:client id="{28B88CB8-A351-47A4-8443-1F9691971B53}" v="7" dt="2025-01-26T10:22:46.765"/>
    <p1510:client id="{A72237A7-C467-4D86-11B1-4216FFDCF484}" v="474" dt="2025-01-26T11:58:18.0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65817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4698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Leveraging AI for Precision Agriculture</a:t>
            </a:r>
            <a:endParaRPr lang="en-US" sz="4450"/>
          </a:p>
        </p:txBody>
      </p:sp>
      <p:sp>
        <p:nvSpPr>
          <p:cNvPr id="4" name="Text 1"/>
          <p:cNvSpPr/>
          <p:nvPr/>
        </p:nvSpPr>
        <p:spPr>
          <a:xfrm>
            <a:off x="6280190" y="430470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presentation explores how AI can optimize farming practices through data-driven insights and automated control.</a:t>
            </a:r>
            <a:endParaRPr lang="en-US" sz="1750"/>
          </a:p>
        </p:txBody>
      </p:sp>
      <p:sp>
        <p:nvSpPr>
          <p:cNvPr id="5" name="Shape 2"/>
          <p:cNvSpPr/>
          <p:nvPr/>
        </p:nvSpPr>
        <p:spPr>
          <a:xfrm>
            <a:off x="6280190" y="530256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0" y="531018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285661"/>
            <a:ext cx="279832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>
                <a:solidFill>
                  <a:srgbClr val="405449"/>
                </a:solidFill>
                <a:latin typeface="Nobile Bold" pitchFamily="34" charset="0"/>
                <a:ea typeface="Nobile Bold" pitchFamily="34" charset="-122"/>
                <a:cs typeface="Nobile Bold" pitchFamily="34" charset="-120"/>
              </a:rPr>
              <a:t>by Vaishnavi Peddi</a:t>
            </a:r>
            <a:endParaRPr lang="en-US" sz="220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8D310A9-0DE7-AB7C-D7AF-E0E7B20B48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65027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Data-Driven Recommendations for Irrigation and Fertilization</a:t>
            </a:r>
            <a:endParaRPr lang="en-US" sz="4450"/>
          </a:p>
        </p:txBody>
      </p:sp>
      <p:sp>
        <p:nvSpPr>
          <p:cNvPr id="4" name="Text 1"/>
          <p:cNvSpPr/>
          <p:nvPr/>
        </p:nvSpPr>
        <p:spPr>
          <a:xfrm>
            <a:off x="793790" y="4453652"/>
            <a:ext cx="36080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5850"/>
          </a:p>
        </p:txBody>
      </p:sp>
      <p:sp>
        <p:nvSpPr>
          <p:cNvPr id="5" name="Text 2"/>
          <p:cNvSpPr/>
          <p:nvPr/>
        </p:nvSpPr>
        <p:spPr>
          <a:xfrm>
            <a:off x="1180148" y="54854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Irrigation</a:t>
            </a:r>
            <a:endParaRPr lang="en-US" sz="2200"/>
          </a:p>
        </p:txBody>
      </p:sp>
      <p:sp>
        <p:nvSpPr>
          <p:cNvPr id="6" name="Text 3"/>
          <p:cNvSpPr/>
          <p:nvPr/>
        </p:nvSpPr>
        <p:spPr>
          <a:xfrm>
            <a:off x="793790" y="5975866"/>
            <a:ext cx="36080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Tailored watering schedules based on soil moisture and crop demand.</a:t>
            </a:r>
            <a:endParaRPr lang="en-US" sz="1750"/>
          </a:p>
        </p:txBody>
      </p:sp>
      <p:sp>
        <p:nvSpPr>
          <p:cNvPr id="7" name="Text 4"/>
          <p:cNvSpPr/>
          <p:nvPr/>
        </p:nvSpPr>
        <p:spPr>
          <a:xfrm>
            <a:off x="4742021" y="4453652"/>
            <a:ext cx="36081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b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5850"/>
          </a:p>
        </p:txBody>
      </p:sp>
      <p:sp>
        <p:nvSpPr>
          <p:cNvPr id="8" name="Text 5"/>
          <p:cNvSpPr/>
          <p:nvPr/>
        </p:nvSpPr>
        <p:spPr>
          <a:xfrm>
            <a:off x="5128498" y="54854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Fertilization</a:t>
            </a:r>
            <a:endParaRPr lang="en-US" sz="2200"/>
          </a:p>
        </p:txBody>
      </p:sp>
      <p:sp>
        <p:nvSpPr>
          <p:cNvPr id="9" name="Text 6"/>
          <p:cNvSpPr/>
          <p:nvPr/>
        </p:nvSpPr>
        <p:spPr>
          <a:xfrm>
            <a:off x="4742021" y="5975866"/>
            <a:ext cx="3608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Recommended nutrient applications based on plant health and soil analysis.</a:t>
            </a:r>
            <a:endParaRPr lang="en-US" sz="175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864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Improving Yields and Reducing Operational Costs</a:t>
            </a:r>
            <a:endParaRPr lang="en-US" sz="4450"/>
          </a:p>
        </p:txBody>
      </p:sp>
      <p:sp>
        <p:nvSpPr>
          <p:cNvPr id="4" name="Text 1"/>
          <p:cNvSpPr/>
          <p:nvPr/>
        </p:nvSpPr>
        <p:spPr>
          <a:xfrm>
            <a:off x="6280190" y="498514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AI-powered sensor system enables farmers to optimize resource utilization, increase crop yields, and minimize environmental impact.</a:t>
            </a:r>
            <a:endParaRPr lang="en-US" sz="175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5A0B70-9177-910F-392C-89B80BC176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60114" y="7794300"/>
            <a:ext cx="2182191" cy="4353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a thank you sign">
            <a:extLst>
              <a:ext uri="{FF2B5EF4-FFF2-40B4-BE49-F238E27FC236}">
                <a16:creationId xmlns:a16="http://schemas.microsoft.com/office/drawing/2014/main" id="{E6C60348-051B-88C8-2F1C-334E95534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81663" y="-4614"/>
            <a:ext cx="16151008" cy="823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84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AA857E-C13F-1D2A-A205-C5213E57C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7" y="1160"/>
            <a:ext cx="14623962" cy="822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915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26821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Challenges of Traditional Farming Practices</a:t>
            </a:r>
            <a:endParaRPr lang="en-US" sz="445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Manual Monitoring</a:t>
            </a:r>
            <a:endParaRPr lang="en-US" sz="220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Farmers rely on visual inspection to assess soil moisture and crop health, which is time-consuming and subjective.</a:t>
            </a:r>
            <a:endParaRPr lang="en-US" sz="1750"/>
          </a:p>
        </p:txBody>
      </p:sp>
      <p:sp>
        <p:nvSpPr>
          <p:cNvPr id="5" name="Text 3"/>
          <p:cNvSpPr/>
          <p:nvPr/>
        </p:nvSpPr>
        <p:spPr>
          <a:xfrm>
            <a:off x="7599521" y="3815715"/>
            <a:ext cx="35266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Inefficient Resource Use</a:t>
            </a:r>
            <a:endParaRPr lang="en-US" sz="2200"/>
          </a:p>
        </p:txBody>
      </p:sp>
      <p:sp>
        <p:nvSpPr>
          <p:cNvPr id="6" name="Text 4"/>
          <p:cNvSpPr/>
          <p:nvPr/>
        </p:nvSpPr>
        <p:spPr>
          <a:xfrm>
            <a:off x="7599521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Traditional methods often lead to over-irrigation or under-fertilization, wasting resources and harming the environment.</a:t>
            </a:r>
            <a:endParaRPr lang="en-US" sz="1750"/>
          </a:p>
        </p:txBody>
      </p:sp>
      <p:pic>
        <p:nvPicPr>
          <p:cNvPr id="8" name="Picture 7" descr="A close-up of a white sign&#10;&#10;Description automatically generated">
            <a:extLst>
              <a:ext uri="{FF2B5EF4-FFF2-40B4-BE49-F238E27FC236}">
                <a16:creationId xmlns:a16="http://schemas.microsoft.com/office/drawing/2014/main" id="{951E0358-0CF3-B554-4DF7-3C43E5BCD3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9427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hand holding a tablet&#10;&#10;AI-generated content may be incorrect.">
            <a:extLst>
              <a:ext uri="{FF2B5EF4-FFF2-40B4-BE49-F238E27FC236}">
                <a16:creationId xmlns:a16="http://schemas.microsoft.com/office/drawing/2014/main" id="{66FB71DC-F6B6-CB0D-7859-957BEAB4C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" y="425"/>
            <a:ext cx="14616951" cy="822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871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F79697-63EF-D559-C236-EB200CA6D527}"/>
              </a:ext>
            </a:extLst>
          </p:cNvPr>
          <p:cNvSpPr txBox="1"/>
          <p:nvPr/>
        </p:nvSpPr>
        <p:spPr>
          <a:xfrm>
            <a:off x="912943" y="2725069"/>
            <a:ext cx="1515650" cy="64633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ea typeface="Calibri"/>
                <a:cs typeface="Calibri"/>
              </a:rPr>
              <a:t>SENSOR INPUTS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0CF532-400B-3AA2-0A12-AB5D5B9E11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" r="-184" b="-161"/>
          <a:stretch/>
        </p:blipFill>
        <p:spPr>
          <a:xfrm>
            <a:off x="-3304" y="94733"/>
            <a:ext cx="14829628" cy="822925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33ACC74-DA03-C75C-7C98-9CC02C57AF2F}"/>
              </a:ext>
            </a:extLst>
          </p:cNvPr>
          <p:cNvSpPr/>
          <p:nvPr/>
        </p:nvSpPr>
        <p:spPr>
          <a:xfrm>
            <a:off x="671146" y="3902879"/>
            <a:ext cx="1976785" cy="74713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solidFill>
                  <a:schemeClr val="tx1">
                    <a:lumMod val="95000"/>
                    <a:lumOff val="5000"/>
                  </a:schemeClr>
                </a:solidFill>
                <a:ea typeface="Calibri"/>
                <a:cs typeface="Calibri"/>
              </a:rPr>
              <a:t>SENSOR INPUTS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4AAC89B-45F5-8B7F-37C9-091FCD97FDE6}"/>
              </a:ext>
            </a:extLst>
          </p:cNvPr>
          <p:cNvSpPr/>
          <p:nvPr/>
        </p:nvSpPr>
        <p:spPr>
          <a:xfrm>
            <a:off x="12016596" y="3835287"/>
            <a:ext cx="1998418" cy="88959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solidFill>
                  <a:schemeClr val="tx1"/>
                </a:solidFill>
                <a:ea typeface="Calibri"/>
                <a:cs typeface="Calibri"/>
              </a:rPr>
              <a:t>WATER LEVELS</a:t>
            </a:r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EAF9886F-9910-8166-C6E6-BBA939AD4DDE}"/>
              </a:ext>
            </a:extLst>
          </p:cNvPr>
          <p:cNvSpPr/>
          <p:nvPr/>
        </p:nvSpPr>
        <p:spPr>
          <a:xfrm>
            <a:off x="2938295" y="4025572"/>
            <a:ext cx="2225764" cy="496843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953B4E29-AB24-4225-96FF-C520882F1099}"/>
              </a:ext>
            </a:extLst>
          </p:cNvPr>
          <p:cNvSpPr/>
          <p:nvPr/>
        </p:nvSpPr>
        <p:spPr>
          <a:xfrm>
            <a:off x="9598323" y="4032295"/>
            <a:ext cx="2225764" cy="496843"/>
          </a:xfrm>
          <a:prstGeom prst="rightArrow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1336BCB-B00F-870A-068A-AAE6E924A65E}"/>
              </a:ext>
            </a:extLst>
          </p:cNvPr>
          <p:cNvSpPr/>
          <p:nvPr/>
        </p:nvSpPr>
        <p:spPr>
          <a:xfrm>
            <a:off x="67013" y="269991"/>
            <a:ext cx="2582273" cy="59947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solidFill>
                  <a:schemeClr val="tx1"/>
                </a:solidFill>
                <a:ea typeface="Calibri"/>
                <a:cs typeface="Calibri"/>
              </a:rPr>
              <a:t>PROTOTYPE</a:t>
            </a:r>
          </a:p>
        </p:txBody>
      </p:sp>
    </p:spTree>
    <p:extLst>
      <p:ext uri="{BB962C8B-B14F-4D97-AF65-F5344CB8AC3E}">
        <p14:creationId xmlns:p14="http://schemas.microsoft.com/office/powerpoint/2010/main" val="1121943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599948" y="1563516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>
                <a:solidFill>
                  <a:schemeClr val="accent6">
                    <a:lumMod val="50000"/>
                  </a:schemeClr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Importance of Soil Moisture and Crop Health Monitoring</a:t>
            </a:r>
            <a:endParaRPr lang="en-US" sz="445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6280190" y="414599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6450449" y="4231005"/>
            <a:ext cx="1697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650"/>
          </a:p>
        </p:txBody>
      </p:sp>
      <p:sp>
        <p:nvSpPr>
          <p:cNvPr id="6" name="Text 3"/>
          <p:cNvSpPr/>
          <p:nvPr/>
        </p:nvSpPr>
        <p:spPr>
          <a:xfrm>
            <a:off x="7017306" y="4145994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Optimal Growth Conditions</a:t>
            </a:r>
            <a:endParaRPr lang="en-US" sz="2200"/>
          </a:p>
        </p:txBody>
      </p:sp>
      <p:sp>
        <p:nvSpPr>
          <p:cNvPr id="7" name="Text 4"/>
          <p:cNvSpPr/>
          <p:nvPr/>
        </p:nvSpPr>
        <p:spPr>
          <a:xfrm>
            <a:off x="7017306" y="4990743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Accurate monitoring ensures crops receive the right amount of water and nutrients, promoting healthy growth.</a:t>
            </a:r>
            <a:endParaRPr lang="en-US" sz="1750"/>
          </a:p>
        </p:txBody>
      </p:sp>
      <p:sp>
        <p:nvSpPr>
          <p:cNvPr id="8" name="Shape 5"/>
          <p:cNvSpPr/>
          <p:nvPr/>
        </p:nvSpPr>
        <p:spPr>
          <a:xfrm>
            <a:off x="10171867" y="4145994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6"/>
          <p:cNvSpPr/>
          <p:nvPr/>
        </p:nvSpPr>
        <p:spPr>
          <a:xfrm>
            <a:off x="10315813" y="4231005"/>
            <a:ext cx="22240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650"/>
          </a:p>
        </p:txBody>
      </p:sp>
      <p:sp>
        <p:nvSpPr>
          <p:cNvPr id="10" name="Text 7"/>
          <p:cNvSpPr/>
          <p:nvPr/>
        </p:nvSpPr>
        <p:spPr>
          <a:xfrm>
            <a:off x="10908983" y="4145994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Early Detection of Problems</a:t>
            </a:r>
            <a:endParaRPr lang="en-US" sz="2200"/>
          </a:p>
        </p:txBody>
      </p:sp>
      <p:sp>
        <p:nvSpPr>
          <p:cNvPr id="11" name="Text 8"/>
          <p:cNvSpPr/>
          <p:nvPr/>
        </p:nvSpPr>
        <p:spPr>
          <a:xfrm>
            <a:off x="10908983" y="4990743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Real-time data allows farmers to identify issues like pests, diseases, or nutrient deficiencies early on.</a:t>
            </a:r>
            <a:endParaRPr lang="en-US" sz="175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9C416C2-DE78-CB13-8828-95689A18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223636" cy="82296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6A09F7A-30BA-E06D-1EAF-C93D348101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60114" y="7794300"/>
            <a:ext cx="2182191" cy="4353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124" y="0"/>
            <a:ext cx="14565288" cy="304398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08797" y="3229458"/>
            <a:ext cx="6636592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AI-Powered Sensor System: Design and Components</a:t>
            </a:r>
            <a:endParaRPr lang="en-US" sz="445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C441F38-E996-C159-45E6-E3F0CF1385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60114" y="7794300"/>
            <a:ext cx="2182191" cy="4353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D5BFA65-9D9A-76A8-6651-CA6197AD05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6313" y="5641350"/>
            <a:ext cx="3029373" cy="215295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6A50435-A085-2880-C3F5-31AF960DE446}"/>
              </a:ext>
            </a:extLst>
          </p:cNvPr>
          <p:cNvSpPr/>
          <p:nvPr/>
        </p:nvSpPr>
        <p:spPr>
          <a:xfrm>
            <a:off x="740296" y="3177752"/>
            <a:ext cx="353019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TECH STACK</a:t>
            </a:r>
            <a:endParaRPr lang="en-US" sz="54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43FAE1-820E-3EBD-B536-56005219208E}"/>
              </a:ext>
            </a:extLst>
          </p:cNvPr>
          <p:cNvSpPr txBox="1"/>
          <p:nvPr/>
        </p:nvSpPr>
        <p:spPr>
          <a:xfrm>
            <a:off x="741985" y="4109469"/>
            <a:ext cx="6131858" cy="28315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Ø"/>
            </a:pPr>
            <a:r>
              <a:rPr lang="en-US" sz="3200" b="1">
                <a:ea typeface="Calibri"/>
                <a:cs typeface="Calibri"/>
              </a:rPr>
              <a:t>Flask</a:t>
            </a:r>
          </a:p>
          <a:p>
            <a:pPr marL="285750" indent="-285750">
              <a:buFont typeface="Wingdings"/>
              <a:buChar char="Ø"/>
            </a:pPr>
            <a:r>
              <a:rPr lang="en-US" sz="3200" b="1">
                <a:ea typeface="Calibri"/>
                <a:cs typeface="Calibri"/>
              </a:rPr>
              <a:t>Machine Learning Algorithm—Random Forest Regression</a:t>
            </a:r>
          </a:p>
          <a:p>
            <a:pPr marL="285750" indent="-285750">
              <a:buFont typeface="Wingdings"/>
              <a:buChar char="Ø"/>
            </a:pPr>
            <a:r>
              <a:rPr lang="en-US" sz="3200" b="1">
                <a:ea typeface="Calibri"/>
                <a:cs typeface="Calibri"/>
              </a:rPr>
              <a:t>AI – Analytics</a:t>
            </a:r>
          </a:p>
          <a:p>
            <a:pPr marL="285750" indent="-285750">
              <a:buFont typeface="Wingdings"/>
              <a:buChar char="Ø"/>
            </a:pPr>
            <a:r>
              <a:rPr lang="en-US" sz="3200" b="1">
                <a:ea typeface="Calibri"/>
                <a:cs typeface="Calibri"/>
              </a:rPr>
              <a:t>Weather API integration</a:t>
            </a:r>
          </a:p>
          <a:p>
            <a:endParaRPr lang="en-US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8188" y="589598"/>
            <a:ext cx="7667625" cy="1318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50" b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Soil Moisture and Nutrient Sensing</a:t>
            </a:r>
            <a:endParaRPr lang="en-US" sz="4150"/>
          </a:p>
        </p:txBody>
      </p:sp>
      <p:sp>
        <p:nvSpPr>
          <p:cNvPr id="4" name="Shape 1"/>
          <p:cNvSpPr/>
          <p:nvPr/>
        </p:nvSpPr>
        <p:spPr>
          <a:xfrm>
            <a:off x="1043107" y="2224207"/>
            <a:ext cx="22860" cy="5415677"/>
          </a:xfrm>
          <a:prstGeom prst="roundRect">
            <a:avLst>
              <a:gd name="adj" fmla="val 830380"/>
            </a:avLst>
          </a:prstGeom>
          <a:solidFill>
            <a:srgbClr val="CED9C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2"/>
          <p:cNvSpPr/>
          <p:nvPr/>
        </p:nvSpPr>
        <p:spPr>
          <a:xfrm>
            <a:off x="1268909" y="2687122"/>
            <a:ext cx="738188" cy="22860"/>
          </a:xfrm>
          <a:prstGeom prst="roundRect">
            <a:avLst>
              <a:gd name="adj" fmla="val 830380"/>
            </a:avLst>
          </a:prstGeom>
          <a:solidFill>
            <a:srgbClr val="CED9C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817305" y="2461379"/>
            <a:ext cx="474464" cy="474464"/>
          </a:xfrm>
          <a:prstGeom prst="roundRect">
            <a:avLst>
              <a:gd name="adj" fmla="val 40008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975539" y="2540437"/>
            <a:ext cx="157877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1</a:t>
            </a:r>
            <a:endParaRPr lang="en-US" sz="2450"/>
          </a:p>
        </p:txBody>
      </p:sp>
      <p:sp>
        <p:nvSpPr>
          <p:cNvPr id="8" name="Text 5"/>
          <p:cNvSpPr/>
          <p:nvPr/>
        </p:nvSpPr>
        <p:spPr>
          <a:xfrm>
            <a:off x="2214563" y="2435066"/>
            <a:ext cx="2636401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Sensor Placement</a:t>
            </a:r>
            <a:endParaRPr lang="en-US" sz="2050"/>
          </a:p>
        </p:txBody>
      </p:sp>
      <p:sp>
        <p:nvSpPr>
          <p:cNvPr id="9" name="Text 6"/>
          <p:cNvSpPr/>
          <p:nvPr/>
        </p:nvSpPr>
        <p:spPr>
          <a:xfrm>
            <a:off x="2214563" y="2890957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Sensors are strategically placed throughout the field to capture diverse moisture conditions.</a:t>
            </a:r>
            <a:endParaRPr lang="en-US" sz="1650"/>
          </a:p>
        </p:txBody>
      </p:sp>
      <p:sp>
        <p:nvSpPr>
          <p:cNvPr id="10" name="Shape 7"/>
          <p:cNvSpPr/>
          <p:nvPr/>
        </p:nvSpPr>
        <p:spPr>
          <a:xfrm>
            <a:off x="1268909" y="4450199"/>
            <a:ext cx="738188" cy="22860"/>
          </a:xfrm>
          <a:prstGeom prst="roundRect">
            <a:avLst>
              <a:gd name="adj" fmla="val 830380"/>
            </a:avLst>
          </a:prstGeom>
          <a:solidFill>
            <a:srgbClr val="CED9C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1" name="Shape 8"/>
          <p:cNvSpPr/>
          <p:nvPr/>
        </p:nvSpPr>
        <p:spPr>
          <a:xfrm>
            <a:off x="817305" y="4224457"/>
            <a:ext cx="474464" cy="474464"/>
          </a:xfrm>
          <a:prstGeom prst="roundRect">
            <a:avLst>
              <a:gd name="adj" fmla="val 40008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9"/>
          <p:cNvSpPr/>
          <p:nvPr/>
        </p:nvSpPr>
        <p:spPr>
          <a:xfrm>
            <a:off x="951131" y="4303514"/>
            <a:ext cx="206693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2</a:t>
            </a:r>
            <a:endParaRPr lang="en-US" sz="2450"/>
          </a:p>
        </p:txBody>
      </p:sp>
      <p:sp>
        <p:nvSpPr>
          <p:cNvPr id="13" name="Text 10"/>
          <p:cNvSpPr/>
          <p:nvPr/>
        </p:nvSpPr>
        <p:spPr>
          <a:xfrm>
            <a:off x="2214563" y="4198144"/>
            <a:ext cx="3817382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Data Collection and Analysis</a:t>
            </a:r>
            <a:endParaRPr lang="en-US" sz="2050"/>
          </a:p>
        </p:txBody>
      </p:sp>
      <p:sp>
        <p:nvSpPr>
          <p:cNvPr id="14" name="Text 11"/>
          <p:cNvSpPr/>
          <p:nvPr/>
        </p:nvSpPr>
        <p:spPr>
          <a:xfrm>
            <a:off x="2214563" y="4654034"/>
            <a:ext cx="6191250" cy="10119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Sensors collect data on moisture levels, temperature, and other parameters, which is then analyzed using AI algorithms.</a:t>
            </a:r>
            <a:endParaRPr lang="en-US" sz="1650"/>
          </a:p>
        </p:txBody>
      </p:sp>
      <p:sp>
        <p:nvSpPr>
          <p:cNvPr id="15" name="Shape 12"/>
          <p:cNvSpPr/>
          <p:nvPr/>
        </p:nvSpPr>
        <p:spPr>
          <a:xfrm>
            <a:off x="1268909" y="6550581"/>
            <a:ext cx="738188" cy="22860"/>
          </a:xfrm>
          <a:prstGeom prst="roundRect">
            <a:avLst>
              <a:gd name="adj" fmla="val 830380"/>
            </a:avLst>
          </a:prstGeom>
          <a:solidFill>
            <a:srgbClr val="CED9C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6" name="Shape 13"/>
          <p:cNvSpPr/>
          <p:nvPr/>
        </p:nvSpPr>
        <p:spPr>
          <a:xfrm>
            <a:off x="817305" y="6324838"/>
            <a:ext cx="474464" cy="474464"/>
          </a:xfrm>
          <a:prstGeom prst="roundRect">
            <a:avLst>
              <a:gd name="adj" fmla="val 40008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7" name="Text 14"/>
          <p:cNvSpPr/>
          <p:nvPr/>
        </p:nvSpPr>
        <p:spPr>
          <a:xfrm>
            <a:off x="958989" y="6403896"/>
            <a:ext cx="191095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b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3</a:t>
            </a:r>
            <a:endParaRPr lang="en-US" sz="2450"/>
          </a:p>
        </p:txBody>
      </p:sp>
      <p:sp>
        <p:nvSpPr>
          <p:cNvPr id="18" name="Text 15"/>
          <p:cNvSpPr/>
          <p:nvPr/>
        </p:nvSpPr>
        <p:spPr>
          <a:xfrm>
            <a:off x="2214563" y="6298525"/>
            <a:ext cx="3164443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Irrigation Optimization</a:t>
            </a:r>
            <a:endParaRPr lang="en-US" sz="2050"/>
          </a:p>
        </p:txBody>
      </p:sp>
      <p:sp>
        <p:nvSpPr>
          <p:cNvPr id="19" name="Text 16"/>
          <p:cNvSpPr/>
          <p:nvPr/>
        </p:nvSpPr>
        <p:spPr>
          <a:xfrm>
            <a:off x="2214563" y="6754416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system recommends precise irrigation schedules based on real-time soil moisture data, minimizing water waste.</a:t>
            </a:r>
            <a:endParaRPr lang="en-US" sz="165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Crop Health Monitoring and Analysis</a:t>
            </a:r>
            <a:endParaRPr lang="en-US" sz="430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540794"/>
            <a:ext cx="375558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Disease and Pest Detection</a:t>
            </a:r>
            <a:endParaRPr lang="en-US" sz="2150"/>
          </a:p>
        </p:txBody>
      </p:sp>
      <p:sp>
        <p:nvSpPr>
          <p:cNvPr id="6" name="Text 2"/>
          <p:cNvSpPr/>
          <p:nvPr/>
        </p:nvSpPr>
        <p:spPr>
          <a:xfrm>
            <a:off x="2208728" y="3018353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Sensors detect changes in plant physiology, allowing for early detection of disease or pest infestations.</a:t>
            </a:r>
            <a:endParaRPr lang="en-US" sz="170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0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4307919"/>
            <a:ext cx="4016097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Nutrient Deficiency Analysis</a:t>
            </a:r>
            <a:endParaRPr lang="en-US" sz="2150"/>
          </a:p>
        </p:txBody>
      </p:sp>
      <p:sp>
        <p:nvSpPr>
          <p:cNvPr id="9" name="Text 4"/>
          <p:cNvSpPr/>
          <p:nvPr/>
        </p:nvSpPr>
        <p:spPr>
          <a:xfrm>
            <a:off x="2208728" y="4785479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system identifies nutrient deficiencies based on plant growth and chlorophyll readings.</a:t>
            </a:r>
            <a:endParaRPr lang="en-US" sz="170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0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6075045"/>
            <a:ext cx="3556397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>
                <a:solidFill>
                  <a:srgbClr val="405449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Growth Stage Monitoring</a:t>
            </a:r>
            <a:endParaRPr lang="en-US" sz="2150"/>
          </a:p>
        </p:txBody>
      </p:sp>
      <p:sp>
        <p:nvSpPr>
          <p:cNvPr id="12" name="Text 6"/>
          <p:cNvSpPr/>
          <p:nvPr/>
        </p:nvSpPr>
        <p:spPr>
          <a:xfrm>
            <a:off x="2208728" y="6552605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 system tracks plant growth stages, providing insights into crop development.</a:t>
            </a:r>
            <a:endParaRPr lang="en-US" sz="1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12</Slides>
  <Notes>8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revision>4</cp:revision>
  <dcterms:created xsi:type="dcterms:W3CDTF">2025-01-22T16:00:08Z</dcterms:created>
  <dcterms:modified xsi:type="dcterms:W3CDTF">2025-01-26T12:00:36Z</dcterms:modified>
</cp:coreProperties>
</file>

<file path=docProps/thumbnail.jpeg>
</file>